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0"/>
  </p:notesMasterIdLst>
  <p:sldIdLst>
    <p:sldId id="256" r:id="rId2"/>
    <p:sldId id="259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91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509" r:id="rId49"/>
    <p:sldId id="512" r:id="rId50"/>
    <p:sldId id="478" r:id="rId51"/>
    <p:sldId id="511" r:id="rId52"/>
    <p:sldId id="480" r:id="rId53"/>
    <p:sldId id="482" r:id="rId54"/>
    <p:sldId id="493" r:id="rId55"/>
    <p:sldId id="496" r:id="rId56"/>
    <p:sldId id="495" r:id="rId57"/>
    <p:sldId id="494" r:id="rId58"/>
    <p:sldId id="501" r:id="rId59"/>
    <p:sldId id="502" r:id="rId60"/>
    <p:sldId id="497" r:id="rId61"/>
    <p:sldId id="499" r:id="rId62"/>
    <p:sldId id="500" r:id="rId63"/>
    <p:sldId id="498" r:id="rId64"/>
    <p:sldId id="503" r:id="rId65"/>
    <p:sldId id="504" r:id="rId66"/>
    <p:sldId id="483" r:id="rId67"/>
    <p:sldId id="506" r:id="rId68"/>
    <p:sldId id="508" r:id="rId69"/>
    <p:sldId id="507" r:id="rId70"/>
    <p:sldId id="484" r:id="rId71"/>
    <p:sldId id="486" r:id="rId72"/>
    <p:sldId id="513" r:id="rId73"/>
    <p:sldId id="488" r:id="rId74"/>
    <p:sldId id="514" r:id="rId75"/>
    <p:sldId id="487" r:id="rId76"/>
    <p:sldId id="489" r:id="rId77"/>
    <p:sldId id="490" r:id="rId78"/>
    <p:sldId id="322" r:id="rId79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3" autoAdjust="0"/>
    <p:restoredTop sz="94563" autoAdjust="0"/>
  </p:normalViewPr>
  <p:slideViewPr>
    <p:cSldViewPr>
      <p:cViewPr varScale="1">
        <p:scale>
          <a:sx n="61" d="100"/>
          <a:sy n="61" d="100"/>
        </p:scale>
        <p:origin x="1632" y="84"/>
      </p:cViewPr>
      <p:guideLst>
        <p:guide orient="horz" pos="2381"/>
        <p:guide pos="31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3" d="100"/>
          <a:sy n="43" d="100"/>
        </p:scale>
        <p:origin x="260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09DEE-79CD-467E-86CE-D55008613E08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FD4A-660D-455D-9804-CC8095121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44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88700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9000" y="405936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190960" y="1769040"/>
            <a:ext cx="5495400" cy="438480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190960" y="1769040"/>
            <a:ext cx="5495400" cy="438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50683-A67A-4AFC-8E3C-124239662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08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4400">
                <a:latin typeface="+mj-lt"/>
              </a:defRPr>
            </a:lvl1pPr>
          </a:lstStyle>
          <a:p>
            <a:pPr algn="ctr"/>
            <a:endParaRPr dirty="0"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>
                <a:latin typeface="+mn-lt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4384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49000" y="405936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9000" y="1769040"/>
            <a:ext cx="432828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88700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Click to edit the title text format</a:t>
            </a:r>
            <a:endParaRPr dirty="0"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8870040" cy="43848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Click to edit the outline text format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Second Outline Level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Third Outline Level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>
                <a:latin typeface="Arial"/>
              </a:rPr>
              <a:t>Fourth Outline Level</a:t>
            </a:r>
            <a:endParaRPr dirty="0"/>
          </a:p>
          <a:p>
            <a:pPr lvl="4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Fifth Outline Level</a:t>
            </a:r>
            <a:endParaRPr dirty="0"/>
          </a:p>
          <a:p>
            <a:pPr lvl="5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Sixth Outline Level</a:t>
            </a:r>
            <a:endParaRPr dirty="0"/>
          </a:p>
          <a:p>
            <a:pPr lvl="6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Seventh Outline Level</a:t>
            </a:r>
            <a:endParaRPr dirty="0"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5318FDE-BDD3-4D9F-8632-4DC47CB9B11B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/>
    <p:bodyStyle>
      <a:lvl1pPr>
        <a:spcBef>
          <a:spcPts val="1200"/>
        </a:spcBef>
        <a:defRPr/>
      </a:lvl1pPr>
      <a:lvl2pPr>
        <a:spcBef>
          <a:spcPts val="1200"/>
        </a:spcBef>
        <a:defRPr/>
      </a:lvl2pPr>
      <a:lvl3pPr>
        <a:spcBef>
          <a:spcPts val="1200"/>
        </a:spcBef>
        <a:defRPr/>
      </a:lvl3pPr>
      <a:lvl4pPr>
        <a:spcBef>
          <a:spcPts val="1200"/>
        </a:spcBef>
        <a:defRPr/>
      </a:lvl4pPr>
      <a:lvl5pPr>
        <a:spcBef>
          <a:spcPts val="1200"/>
        </a:spcBef>
        <a:defRPr/>
      </a:lvl5pPr>
      <a:lvl6pPr>
        <a:spcBef>
          <a:spcPts val="1200"/>
        </a:spcBef>
        <a:defRPr/>
      </a:lvl6pPr>
      <a:lvl7pPr>
        <a:spcBef>
          <a:spcPts val="1200"/>
        </a:spcBef>
        <a:defRPr/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13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mp3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microsoft.com/office/2007/relationships/media" Target="../media/media10.mp3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image" Target="../media/image8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wav"/><Relationship Id="rId19" Type="http://schemas.openxmlformats.org/officeDocument/2006/relationships/slideLayout" Target="../slideLayouts/slideLayout13.xml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3BFB41-D65B-4B81-B34E-5A4AC06848BB}"/>
              </a:ext>
            </a:extLst>
          </p:cNvPr>
          <p:cNvSpPr/>
          <p:nvPr/>
        </p:nvSpPr>
        <p:spPr>
          <a:xfrm>
            <a:off x="-11113" y="2673865"/>
            <a:ext cx="10091738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Shape 1"/>
          <p:cNvSpPr txBox="1"/>
          <p:nvPr/>
        </p:nvSpPr>
        <p:spPr>
          <a:xfrm>
            <a:off x="504000" y="4270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EL1101E: The Nature of Language</a:t>
            </a:r>
          </a:p>
          <a:p>
            <a:pPr algn="ctr"/>
            <a:r>
              <a:rPr lang="en-US" sz="3600" dirty="0">
                <a:latin typeface="Arial"/>
              </a:rPr>
              <a:t>AY2024-25, Sem 2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4F81F133-4768-4EE3-9981-A7332A270DB5}"/>
              </a:ext>
            </a:extLst>
          </p:cNvPr>
          <p:cNvSpPr txBox="1"/>
          <p:nvPr/>
        </p:nvSpPr>
        <p:spPr>
          <a:xfrm>
            <a:off x="315912" y="27462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600" dirty="0">
                <a:latin typeface="Arial"/>
              </a:rPr>
              <a:t>Week 1: Introduction to Linguistics</a:t>
            </a:r>
          </a:p>
          <a:p>
            <a:pPr algn="ctr"/>
            <a:endParaRPr lang="en-US" sz="3600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0E66D-FF3F-4DE6-BA7A-9A7EDC493712}"/>
              </a:ext>
            </a:extLst>
          </p:cNvPr>
          <p:cNvSpPr txBox="1"/>
          <p:nvPr/>
        </p:nvSpPr>
        <p:spPr>
          <a:xfrm>
            <a:off x="2169966" y="4694237"/>
            <a:ext cx="5729579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/>
              </a:rPr>
              <a:t>A/P Rebecca L. Starr</a:t>
            </a:r>
          </a:p>
          <a:p>
            <a:pPr algn="ctr"/>
            <a:endParaRPr lang="en-US" sz="2800" dirty="0">
              <a:latin typeface="Arial"/>
            </a:endParaRPr>
          </a:p>
          <a:p>
            <a:pPr algn="ctr"/>
            <a:r>
              <a:rPr lang="en-US" sz="2800" i="1" dirty="0">
                <a:latin typeface="Arial"/>
              </a:rPr>
              <a:t>Tutors:</a:t>
            </a:r>
          </a:p>
          <a:p>
            <a:pPr algn="ctr"/>
            <a:r>
              <a:rPr lang="en-US" sz="2800" dirty="0">
                <a:latin typeface="Arial"/>
              </a:rPr>
              <a:t>Hasini Makawita, Hui Chi Kin, </a:t>
            </a:r>
          </a:p>
          <a:p>
            <a:pPr algn="ctr"/>
            <a:r>
              <a:rPr lang="en-US" sz="2800" dirty="0">
                <a:latin typeface="Arial"/>
              </a:rPr>
              <a:t>Liu Ya, Zeng Hao, Zhang Qingyu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do we study in linguistics?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Linguists study various aspects of the structure of language, from sound patterns to narratives.</a:t>
            </a:r>
          </a:p>
        </p:txBody>
      </p:sp>
    </p:spTree>
    <p:extLst>
      <p:ext uri="{BB962C8B-B14F-4D97-AF65-F5344CB8AC3E}">
        <p14:creationId xmlns:p14="http://schemas.microsoft.com/office/powerpoint/2010/main" val="35216415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else do linguists study?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language is acquired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it is processed in the brain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it can be processed by computers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it changes over time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it varies by situation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 it functions in society</a:t>
            </a:r>
          </a:p>
        </p:txBody>
      </p:sp>
    </p:spTree>
    <p:extLst>
      <p:ext uri="{BB962C8B-B14F-4D97-AF65-F5344CB8AC3E}">
        <p14:creationId xmlns:p14="http://schemas.microsoft.com/office/powerpoint/2010/main" val="7839423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big questions in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Do all languages share a common underlying structure?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Is the way you think shaped by the language(s) you speak?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Is language learned and processed in the brain differently from other skills?</a:t>
            </a:r>
          </a:p>
        </p:txBody>
      </p:sp>
    </p:spTree>
    <p:extLst>
      <p:ext uri="{BB962C8B-B14F-4D97-AF65-F5344CB8AC3E}">
        <p14:creationId xmlns:p14="http://schemas.microsoft.com/office/powerpoint/2010/main" val="12442347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Do linguists only study English?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No. Linguistics is the study of language in general.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Many linguists are interested in language universals, and therefore study a range of languages to discover patterns.</a:t>
            </a:r>
          </a:p>
        </p:txBody>
      </p:sp>
    </p:spTree>
    <p:extLst>
      <p:ext uri="{BB962C8B-B14F-4D97-AF65-F5344CB8AC3E}">
        <p14:creationId xmlns:p14="http://schemas.microsoft.com/office/powerpoint/2010/main" val="23700307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Will we only learn about English in this course?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course will focus primarily on English examples, but will not exclusively discuss English.</a:t>
            </a:r>
          </a:p>
        </p:txBody>
      </p:sp>
    </p:spTree>
    <p:extLst>
      <p:ext uri="{BB962C8B-B14F-4D97-AF65-F5344CB8AC3E}">
        <p14:creationId xmlns:p14="http://schemas.microsoft.com/office/powerpoint/2010/main" val="34590591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Do linguists teach people how to speak properly?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No. Linguistics is </a:t>
            </a:r>
            <a:r>
              <a:rPr lang="en-US" sz="3200" b="1" dirty="0"/>
              <a:t>descriptive</a:t>
            </a:r>
            <a:r>
              <a:rPr lang="en-US" sz="3200" dirty="0"/>
              <a:t>, not </a:t>
            </a:r>
            <a:r>
              <a:rPr lang="en-US" sz="3200" b="1" dirty="0"/>
              <a:t>prescriptive</a:t>
            </a:r>
            <a:r>
              <a:rPr lang="en-US" sz="3200" dirty="0"/>
              <a:t>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54500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Do linguists teach people how to speak properly?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“Grammar” in linguistics refers to the systematic patterns that constitute any particular language variety.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86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745158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But, some ways of speaking are more grammatical than others, right?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865437"/>
            <a:ext cx="8870040" cy="33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Actually, no.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Standard and non-standard language varieties are equally systematic and rule-governed.</a:t>
            </a:r>
          </a:p>
        </p:txBody>
      </p:sp>
    </p:spTree>
    <p:extLst>
      <p:ext uri="{BB962C8B-B14F-4D97-AF65-F5344CB8AC3E}">
        <p14:creationId xmlns:p14="http://schemas.microsoft.com/office/powerpoint/2010/main" val="29959366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745158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Do linguists learn to speak many languages?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865437"/>
            <a:ext cx="8870040" cy="33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Many linguists do enjoy learning languages.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But linguistics is not about learning to be a translator, or learning lots of languages.</a:t>
            </a:r>
          </a:p>
        </p:txBody>
      </p:sp>
    </p:spTree>
    <p:extLst>
      <p:ext uri="{BB962C8B-B14F-4D97-AF65-F5344CB8AC3E}">
        <p14:creationId xmlns:p14="http://schemas.microsoft.com/office/powerpoint/2010/main" val="29376359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1222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How do linguists study language?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1604837"/>
            <a:ext cx="8870040" cy="446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Linguistics involves a wide range of </a:t>
            </a:r>
            <a:r>
              <a:rPr lang="en-US" sz="3200" b="1" dirty="0"/>
              <a:t>quantitative</a:t>
            </a:r>
            <a:r>
              <a:rPr lang="en-US" sz="3200" dirty="0"/>
              <a:t> and </a:t>
            </a:r>
            <a:r>
              <a:rPr lang="en-US" sz="3200" b="1" dirty="0"/>
              <a:t>qualitative</a:t>
            </a:r>
            <a:r>
              <a:rPr lang="en-US" sz="3200" dirty="0"/>
              <a:t> research methods and tools.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Some examples: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Brain imaging (e.g., fMRI)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Acoustic analysis software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Statistical analysis of corpora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Ethnographic fieldwork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19232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Today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0A70B-10F1-4AC6-AD51-7504F6595D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19123" y="1765619"/>
            <a:ext cx="9071640" cy="3733800"/>
          </a:xfrm>
        </p:spPr>
        <p:txBody>
          <a:bodyPr/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Introducing our teaching team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Defining linguistics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Knowledge of language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Key features of language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A brief history of linguistics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Course logistics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745158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methods will we use in this course?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3246437"/>
            <a:ext cx="8870040" cy="2937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Most work for this course will involve </a:t>
            </a:r>
            <a:r>
              <a:rPr lang="en-US" sz="3200" b="1" dirty="0"/>
              <a:t>analytical reasoning</a:t>
            </a:r>
            <a:r>
              <a:rPr lang="en-US" sz="3200" dirty="0"/>
              <a:t>: observation of data and identification of patterns.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93712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745158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So, is linguistics in the sciences, social sciences, or humanities?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941637"/>
            <a:ext cx="8870040" cy="324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Linguistics is at the crossroads of many disciplines. Different universities classify it in different ways.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Many students are drawn to linguistics because they are interested in both the sciences and the arts!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308424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Summary of key points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Linguistics is the scientific study of language as a system and as a social phenomenon.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Linguists investigate language patterns using a range of methods.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course will be awesome.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54301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Knowledge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When we say that we know a language, what exactly do we mean that we know?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66186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Knowledge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When we say that we know a language, what exactly do we mean that we know?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Two common types of answers: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Function: knowing how to communicate / express yourself.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Form: knowing the words of that language and the rules for putting them together.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308221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Knowledge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Beyond knowing “words”, what else do speakers of a language know about the form of their language?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77703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ck_1_a">
            <a:hlinkClick r:id="" action="ppaction://media"/>
            <a:extLst>
              <a:ext uri="{FF2B5EF4-FFF2-40B4-BE49-F238E27FC236}">
                <a16:creationId xmlns:a16="http://schemas.microsoft.com/office/drawing/2014/main" id="{6C9BC659-4482-4696-BB92-C1E77C36F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16572" y="3576637"/>
            <a:ext cx="406400" cy="406400"/>
          </a:xfrm>
          <a:prstGeom prst="rect">
            <a:avLst/>
          </a:prstGeom>
        </p:spPr>
      </p:pic>
      <p:pic>
        <p:nvPicPr>
          <p:cNvPr id="5" name="sack_2_a">
            <a:hlinkClick r:id="" action="ppaction://media"/>
            <a:extLst>
              <a:ext uri="{FF2B5EF4-FFF2-40B4-BE49-F238E27FC236}">
                <a16:creationId xmlns:a16="http://schemas.microsoft.com/office/drawing/2014/main" id="{A0953EA4-2178-47A5-BF4F-54CBAF4CEF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846846" y="3576637"/>
            <a:ext cx="406400" cy="406400"/>
          </a:xfrm>
          <a:prstGeom prst="rect">
            <a:avLst/>
          </a:prstGeom>
        </p:spPr>
      </p:pic>
      <p:pic>
        <p:nvPicPr>
          <p:cNvPr id="6" name="sack_3_a">
            <a:hlinkClick r:id="" action="ppaction://media"/>
            <a:extLst>
              <a:ext uri="{FF2B5EF4-FFF2-40B4-BE49-F238E27FC236}">
                <a16:creationId xmlns:a16="http://schemas.microsoft.com/office/drawing/2014/main" id="{414905EA-7E90-4498-9E59-B0A46F9862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777120" y="3576637"/>
            <a:ext cx="406400" cy="406400"/>
          </a:xfrm>
          <a:prstGeom prst="rect">
            <a:avLst/>
          </a:prstGeom>
        </p:spPr>
      </p:pic>
      <p:pic>
        <p:nvPicPr>
          <p:cNvPr id="7" name="sack_4_a">
            <a:hlinkClick r:id="" action="ppaction://media"/>
            <a:extLst>
              <a:ext uri="{FF2B5EF4-FFF2-40B4-BE49-F238E27FC236}">
                <a16:creationId xmlns:a16="http://schemas.microsoft.com/office/drawing/2014/main" id="{B04A0F14-5852-4B23-ADA9-CC0966EBA8A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3707394" y="3576637"/>
            <a:ext cx="406400" cy="406400"/>
          </a:xfrm>
          <a:prstGeom prst="rect">
            <a:avLst/>
          </a:prstGeom>
        </p:spPr>
      </p:pic>
      <p:pic>
        <p:nvPicPr>
          <p:cNvPr id="8" name="sack_5_a">
            <a:hlinkClick r:id="" action="ppaction://media"/>
            <a:extLst>
              <a:ext uri="{FF2B5EF4-FFF2-40B4-BE49-F238E27FC236}">
                <a16:creationId xmlns:a16="http://schemas.microsoft.com/office/drawing/2014/main" id="{8C0C914A-F7B7-4B04-802A-1D707B7321E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633912" y="3576637"/>
            <a:ext cx="406400" cy="406400"/>
          </a:xfrm>
          <a:prstGeom prst="rect">
            <a:avLst/>
          </a:prstGeom>
        </p:spPr>
      </p:pic>
      <p:pic>
        <p:nvPicPr>
          <p:cNvPr id="9" name="sack_6_a">
            <a:hlinkClick r:id="" action="ppaction://media"/>
            <a:extLst>
              <a:ext uri="{FF2B5EF4-FFF2-40B4-BE49-F238E27FC236}">
                <a16:creationId xmlns:a16="http://schemas.microsoft.com/office/drawing/2014/main" id="{0CA245FF-F6D5-427B-92B2-3810DF5FF04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556621" y="3576637"/>
            <a:ext cx="406400" cy="406400"/>
          </a:xfrm>
          <a:prstGeom prst="rect">
            <a:avLst/>
          </a:prstGeom>
        </p:spPr>
      </p:pic>
      <p:pic>
        <p:nvPicPr>
          <p:cNvPr id="10" name="sack_7_a">
            <a:hlinkClick r:id="" action="ppaction://media"/>
            <a:extLst>
              <a:ext uri="{FF2B5EF4-FFF2-40B4-BE49-F238E27FC236}">
                <a16:creationId xmlns:a16="http://schemas.microsoft.com/office/drawing/2014/main" id="{65297D81-DD00-4B04-9035-89D84AE1EBA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6483139" y="3576637"/>
            <a:ext cx="406400" cy="406400"/>
          </a:xfrm>
          <a:prstGeom prst="rect">
            <a:avLst/>
          </a:prstGeom>
        </p:spPr>
      </p:pic>
      <p:pic>
        <p:nvPicPr>
          <p:cNvPr id="11" name="sack_8_a">
            <a:hlinkClick r:id="" action="ppaction://media"/>
            <a:extLst>
              <a:ext uri="{FF2B5EF4-FFF2-40B4-BE49-F238E27FC236}">
                <a16:creationId xmlns:a16="http://schemas.microsoft.com/office/drawing/2014/main" id="{BB357233-CDEB-4370-AE20-9637A42F5D1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403099" y="3576637"/>
            <a:ext cx="406400" cy="406400"/>
          </a:xfrm>
          <a:prstGeom prst="rect">
            <a:avLst/>
          </a:prstGeom>
        </p:spPr>
      </p:pic>
      <p:pic>
        <p:nvPicPr>
          <p:cNvPr id="12" name="sack_9_a">
            <a:hlinkClick r:id="" action="ppaction://media"/>
            <a:extLst>
              <a:ext uri="{FF2B5EF4-FFF2-40B4-BE49-F238E27FC236}">
                <a16:creationId xmlns:a16="http://schemas.microsoft.com/office/drawing/2014/main" id="{5CD796CF-44DA-4A20-9E47-A70AD484A40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323059" y="3587362"/>
            <a:ext cx="406400" cy="406400"/>
          </a:xfrm>
          <a:prstGeom prst="rect">
            <a:avLst/>
          </a:prstGeom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8267F1BD-39F9-4E2C-8BA5-26044F12697A}"/>
              </a:ext>
            </a:extLst>
          </p:cNvPr>
          <p:cNvSpPr txBox="1"/>
          <p:nvPr/>
        </p:nvSpPr>
        <p:spPr>
          <a:xfrm>
            <a:off x="504000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Sounds</a:t>
            </a:r>
            <a:endParaRPr dirty="0"/>
          </a:p>
        </p:txBody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FF9E179A-374B-4AB2-92BA-41CD95D15615}"/>
              </a:ext>
            </a:extLst>
          </p:cNvPr>
          <p:cNvSpPr txBox="1"/>
          <p:nvPr/>
        </p:nvSpPr>
        <p:spPr>
          <a:xfrm>
            <a:off x="696659" y="1874837"/>
            <a:ext cx="88700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Where does “sack” stop and “sock” start?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23C7BD-BF2C-431E-A3AE-DA981D9A1877}"/>
              </a:ext>
            </a:extLst>
          </p:cNvPr>
          <p:cNvSpPr txBox="1"/>
          <p:nvPr/>
        </p:nvSpPr>
        <p:spPr>
          <a:xfrm>
            <a:off x="504000" y="4237037"/>
            <a:ext cx="880351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buSzPct val="45000"/>
            </a:pPr>
            <a:r>
              <a:rPr lang="en-US" sz="3200" dirty="0">
                <a:solidFill>
                  <a:srgbClr val="0070C0"/>
                </a:solidFill>
                <a:latin typeface="Arial"/>
              </a:rPr>
              <a:t>    1       2      3      4      5      6       7      8      9</a:t>
            </a:r>
          </a:p>
        </p:txBody>
      </p:sp>
      <p:pic>
        <p:nvPicPr>
          <p:cNvPr id="3" name="continuum">
            <a:hlinkClick r:id="" action="ppaction://media"/>
            <a:extLst>
              <a:ext uri="{FF2B5EF4-FFF2-40B4-BE49-F238E27FC236}">
                <a16:creationId xmlns:a16="http://schemas.microsoft.com/office/drawing/2014/main" id="{324261A9-41C0-D083-F494-326F88D2263E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4814878" y="56848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7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ck_1_a">
            <a:hlinkClick r:id="" action="ppaction://media"/>
            <a:extLst>
              <a:ext uri="{FF2B5EF4-FFF2-40B4-BE49-F238E27FC236}">
                <a16:creationId xmlns:a16="http://schemas.microsoft.com/office/drawing/2014/main" id="{6C9BC659-4482-4696-BB92-C1E77C36FE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16572" y="2855594"/>
            <a:ext cx="406400" cy="406400"/>
          </a:xfrm>
          <a:prstGeom prst="rect">
            <a:avLst/>
          </a:prstGeom>
        </p:spPr>
      </p:pic>
      <p:pic>
        <p:nvPicPr>
          <p:cNvPr id="5" name="sack_2_a">
            <a:hlinkClick r:id="" action="ppaction://media"/>
            <a:extLst>
              <a:ext uri="{FF2B5EF4-FFF2-40B4-BE49-F238E27FC236}">
                <a16:creationId xmlns:a16="http://schemas.microsoft.com/office/drawing/2014/main" id="{A0953EA4-2178-47A5-BF4F-54CBAF4CEFA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846846" y="2855594"/>
            <a:ext cx="406400" cy="406400"/>
          </a:xfrm>
          <a:prstGeom prst="rect">
            <a:avLst/>
          </a:prstGeom>
        </p:spPr>
      </p:pic>
      <p:pic>
        <p:nvPicPr>
          <p:cNvPr id="6" name="sack_3_a">
            <a:hlinkClick r:id="" action="ppaction://media"/>
            <a:extLst>
              <a:ext uri="{FF2B5EF4-FFF2-40B4-BE49-F238E27FC236}">
                <a16:creationId xmlns:a16="http://schemas.microsoft.com/office/drawing/2014/main" id="{414905EA-7E90-4498-9E59-B0A46F98621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2777120" y="2855594"/>
            <a:ext cx="406400" cy="406400"/>
          </a:xfrm>
          <a:prstGeom prst="rect">
            <a:avLst/>
          </a:prstGeom>
        </p:spPr>
      </p:pic>
      <p:pic>
        <p:nvPicPr>
          <p:cNvPr id="7" name="sack_4_a">
            <a:hlinkClick r:id="" action="ppaction://media"/>
            <a:extLst>
              <a:ext uri="{FF2B5EF4-FFF2-40B4-BE49-F238E27FC236}">
                <a16:creationId xmlns:a16="http://schemas.microsoft.com/office/drawing/2014/main" id="{B04A0F14-5852-4B23-ADA9-CC0966EBA8A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707394" y="2855594"/>
            <a:ext cx="406400" cy="406400"/>
          </a:xfrm>
          <a:prstGeom prst="rect">
            <a:avLst/>
          </a:prstGeom>
        </p:spPr>
      </p:pic>
      <p:pic>
        <p:nvPicPr>
          <p:cNvPr id="8" name="sack_5_a">
            <a:hlinkClick r:id="" action="ppaction://media"/>
            <a:extLst>
              <a:ext uri="{FF2B5EF4-FFF2-40B4-BE49-F238E27FC236}">
                <a16:creationId xmlns:a16="http://schemas.microsoft.com/office/drawing/2014/main" id="{8C0C914A-F7B7-4B04-802A-1D707B7321E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4633912" y="2855594"/>
            <a:ext cx="406400" cy="406400"/>
          </a:xfrm>
          <a:prstGeom prst="rect">
            <a:avLst/>
          </a:prstGeom>
        </p:spPr>
      </p:pic>
      <p:pic>
        <p:nvPicPr>
          <p:cNvPr id="9" name="sack_6_a">
            <a:hlinkClick r:id="" action="ppaction://media"/>
            <a:extLst>
              <a:ext uri="{FF2B5EF4-FFF2-40B4-BE49-F238E27FC236}">
                <a16:creationId xmlns:a16="http://schemas.microsoft.com/office/drawing/2014/main" id="{0CA245FF-F6D5-427B-92B2-3810DF5FF042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556621" y="2855594"/>
            <a:ext cx="406400" cy="406400"/>
          </a:xfrm>
          <a:prstGeom prst="rect">
            <a:avLst/>
          </a:prstGeom>
        </p:spPr>
      </p:pic>
      <p:pic>
        <p:nvPicPr>
          <p:cNvPr id="10" name="sack_7_a">
            <a:hlinkClick r:id="" action="ppaction://media"/>
            <a:extLst>
              <a:ext uri="{FF2B5EF4-FFF2-40B4-BE49-F238E27FC236}">
                <a16:creationId xmlns:a16="http://schemas.microsoft.com/office/drawing/2014/main" id="{65297D81-DD00-4B04-9035-89D84AE1EBAE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6483139" y="2855594"/>
            <a:ext cx="406400" cy="406400"/>
          </a:xfrm>
          <a:prstGeom prst="rect">
            <a:avLst/>
          </a:prstGeom>
        </p:spPr>
      </p:pic>
      <p:pic>
        <p:nvPicPr>
          <p:cNvPr id="11" name="sack_8_a">
            <a:hlinkClick r:id="" action="ppaction://media"/>
            <a:extLst>
              <a:ext uri="{FF2B5EF4-FFF2-40B4-BE49-F238E27FC236}">
                <a16:creationId xmlns:a16="http://schemas.microsoft.com/office/drawing/2014/main" id="{BB357233-CDEB-4370-AE20-9637A42F5D1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403099" y="2855594"/>
            <a:ext cx="406400" cy="406400"/>
          </a:xfrm>
          <a:prstGeom prst="rect">
            <a:avLst/>
          </a:prstGeom>
        </p:spPr>
      </p:pic>
      <p:pic>
        <p:nvPicPr>
          <p:cNvPr id="12" name="sack_9_a">
            <a:hlinkClick r:id="" action="ppaction://media"/>
            <a:extLst>
              <a:ext uri="{FF2B5EF4-FFF2-40B4-BE49-F238E27FC236}">
                <a16:creationId xmlns:a16="http://schemas.microsoft.com/office/drawing/2014/main" id="{5CD796CF-44DA-4A20-9E47-A70AD484A40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23059" y="2866319"/>
            <a:ext cx="406400" cy="406400"/>
          </a:xfrm>
          <a:prstGeom prst="rect">
            <a:avLst/>
          </a:prstGeom>
        </p:spPr>
      </p:pic>
      <p:sp>
        <p:nvSpPr>
          <p:cNvPr id="16" name="TextShape 1">
            <a:extLst>
              <a:ext uri="{FF2B5EF4-FFF2-40B4-BE49-F238E27FC236}">
                <a16:creationId xmlns:a16="http://schemas.microsoft.com/office/drawing/2014/main" id="{8267F1BD-39F9-4E2C-8BA5-26044F12697A}"/>
              </a:ext>
            </a:extLst>
          </p:cNvPr>
          <p:cNvSpPr txBox="1"/>
          <p:nvPr/>
        </p:nvSpPr>
        <p:spPr>
          <a:xfrm>
            <a:off x="504000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Sounds</a:t>
            </a:r>
            <a:endParaRPr dirty="0"/>
          </a:p>
        </p:txBody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FF9E179A-374B-4AB2-92BA-41CD95D15615}"/>
              </a:ext>
            </a:extLst>
          </p:cNvPr>
          <p:cNvSpPr txBox="1"/>
          <p:nvPr/>
        </p:nvSpPr>
        <p:spPr>
          <a:xfrm>
            <a:off x="696659" y="1874837"/>
            <a:ext cx="88700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Where does “sack” stop and “sock” start?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3" name="TextShape 2">
            <a:extLst>
              <a:ext uri="{FF2B5EF4-FFF2-40B4-BE49-F238E27FC236}">
                <a16:creationId xmlns:a16="http://schemas.microsoft.com/office/drawing/2014/main" id="{CB14254D-3538-4619-B0D3-6B90F72513AD}"/>
              </a:ext>
            </a:extLst>
          </p:cNvPr>
          <p:cNvSpPr txBox="1"/>
          <p:nvPr/>
        </p:nvSpPr>
        <p:spPr>
          <a:xfrm>
            <a:off x="604800" y="4387434"/>
            <a:ext cx="88700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Although speech sounds exist on a continuum, speakers of the same language break up this continuum into conventionalized units.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e.g., the vowel in “sack” vs. the vowel in “sock”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E70485-5750-4973-8190-138455B5C278}"/>
              </a:ext>
            </a:extLst>
          </p:cNvPr>
          <p:cNvSpPr txBox="1"/>
          <p:nvPr/>
        </p:nvSpPr>
        <p:spPr>
          <a:xfrm>
            <a:off x="504000" y="3515994"/>
            <a:ext cx="8803512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buSzPct val="45000"/>
            </a:pPr>
            <a:r>
              <a:rPr lang="en-US" sz="3200" dirty="0">
                <a:solidFill>
                  <a:srgbClr val="0070C0"/>
                </a:solidFill>
                <a:latin typeface="Arial"/>
              </a:rPr>
              <a:t>    1       2      3      4      5      6       7      8      9</a:t>
            </a:r>
          </a:p>
        </p:txBody>
      </p:sp>
    </p:spTree>
    <p:extLst>
      <p:ext uri="{BB962C8B-B14F-4D97-AF65-F5344CB8AC3E}">
        <p14:creationId xmlns:p14="http://schemas.microsoft.com/office/powerpoint/2010/main" val="2450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67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67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speech sounds is called </a:t>
            </a:r>
            <a:r>
              <a:rPr lang="en-US" sz="3200" b="1" dirty="0"/>
              <a:t>phonetics</a:t>
            </a:r>
            <a:r>
              <a:rPr lang="en-US" sz="3200" dirty="0"/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24573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5059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 patterns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2558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Which of these is most likely to be an English word: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/>
              <a:t>frink</a:t>
            </a:r>
            <a:endParaRPr lang="en-US" sz="3200" dirty="0"/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/>
              <a:t>vlorsh</a:t>
            </a:r>
            <a:endParaRPr lang="en-US" sz="3200" dirty="0"/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/>
              <a:t>kdvo</a:t>
            </a:r>
            <a:endParaRPr lang="en-US" sz="3200" dirty="0"/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93173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EL1101E Instructor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3295537"/>
            <a:ext cx="44958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buSzPct val="45000"/>
            </a:pPr>
            <a:r>
              <a:rPr lang="it-IT" sz="2800" dirty="0"/>
              <a:t>A/P Rebecca L. Starr</a:t>
            </a:r>
          </a:p>
          <a:p>
            <a:pPr algn="r">
              <a:buSzPct val="45000"/>
            </a:pPr>
            <a:r>
              <a:rPr lang="it-IT" sz="2800" dirty="0"/>
              <a:t>rstarr@nus.edu.sg</a:t>
            </a:r>
          </a:p>
        </p:txBody>
      </p:sp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EF818985-271A-E057-0038-696DBB64AD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" r="4236" b="4436"/>
          <a:stretch/>
        </p:blipFill>
        <p:spPr>
          <a:xfrm rot="5400000">
            <a:off x="5658579" y="2612580"/>
            <a:ext cx="3677539" cy="2628074"/>
          </a:xfrm>
          <a:prstGeom prst="rect">
            <a:avLst/>
          </a:prstGeom>
          <a:scene3d>
            <a:camera prst="orthographicFront">
              <a:rot lat="0" lon="212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3588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 patterns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33246" y="17224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Which of these is most like to be an English word: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b="1" dirty="0" err="1"/>
              <a:t>frink</a:t>
            </a:r>
            <a:endParaRPr lang="en-US" sz="3200" b="1" dirty="0"/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/>
              <a:t>vlorsh</a:t>
            </a:r>
            <a:endParaRPr lang="en-US" sz="3200" dirty="0"/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/>
              <a:t>kdvo</a:t>
            </a:r>
            <a:endParaRPr lang="en-US" sz="3200" dirty="0"/>
          </a:p>
          <a:p>
            <a:pPr lvl="1">
              <a:spcAft>
                <a:spcPts val="1800"/>
              </a:spcAft>
              <a:buSzPct val="100000"/>
            </a:pPr>
            <a:r>
              <a:rPr lang="en-US" sz="3200" dirty="0"/>
              <a:t>Our knowledge of English tells us that “</a:t>
            </a:r>
            <a:r>
              <a:rPr lang="en-US" sz="3200" dirty="0" err="1"/>
              <a:t>frink</a:t>
            </a:r>
            <a:r>
              <a:rPr lang="en-US" sz="3200" dirty="0"/>
              <a:t>” is most likely to be a word, even though “</a:t>
            </a:r>
            <a:r>
              <a:rPr lang="en-US" sz="3200" dirty="0" err="1"/>
              <a:t>vlorsh</a:t>
            </a:r>
            <a:r>
              <a:rPr lang="en-US" sz="3200" dirty="0"/>
              <a:t>” is not inherently impossible to pronounce.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84483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Sound patterns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sound patterns is called </a:t>
            </a:r>
            <a:r>
              <a:rPr lang="en-US" sz="3200" b="1" dirty="0"/>
              <a:t>phonology</a:t>
            </a:r>
            <a:r>
              <a:rPr lang="en-US" sz="3200" dirty="0"/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96970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Word structure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By the way, this is a </a:t>
            </a:r>
            <a:r>
              <a:rPr lang="en-US" sz="3200" dirty="0" err="1"/>
              <a:t>frink</a:t>
            </a:r>
            <a:r>
              <a:rPr lang="en-US" sz="3200" dirty="0"/>
              <a:t>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D6BAC-A580-4C08-A3BC-696B77A7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12" y="3551237"/>
            <a:ext cx="4305300" cy="20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71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Word structure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And these are two…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D6BAC-A580-4C08-A3BC-696B77A7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2" y="3711393"/>
            <a:ext cx="4305300" cy="2062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4EEDB-2F25-4469-908C-E0D5FFFE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132" y="3643628"/>
            <a:ext cx="4305300" cy="20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187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Word structure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 know that the plural of “</a:t>
            </a:r>
            <a:r>
              <a:rPr lang="en-US" sz="3200" dirty="0" err="1"/>
              <a:t>frink</a:t>
            </a:r>
            <a:r>
              <a:rPr lang="en-US" sz="3200" dirty="0"/>
              <a:t>” is most likely “</a:t>
            </a:r>
            <a:r>
              <a:rPr lang="en-US" sz="3200" dirty="0" err="1"/>
              <a:t>frinks</a:t>
            </a:r>
            <a:r>
              <a:rPr lang="en-US" sz="3200" dirty="0"/>
              <a:t>”, even though we have never seen this word before.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D6BAC-A580-4C08-A3BC-696B77A76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0" y="4609602"/>
            <a:ext cx="4305300" cy="2062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4EEDB-2F25-4469-908C-E0D5FFFE6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60" y="4541837"/>
            <a:ext cx="4305300" cy="20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229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Word structure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the structure of words and their parts is called </a:t>
            </a:r>
            <a:r>
              <a:rPr lang="en-US" sz="3200" b="1" dirty="0"/>
              <a:t>morphology</a:t>
            </a:r>
            <a:r>
              <a:rPr lang="en-US" sz="3200" dirty="0"/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4318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746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Phrases and sentences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Which of these sentences is grammatical: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yesterday two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frinks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vargled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Yesterday I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vargled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two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frinks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Vargled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yesterday two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frinks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93503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Phrases and sentences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16462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Which of these sentences is grammatical: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yesterday two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frinks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vargled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b="1" dirty="0"/>
              <a:t>Yesterday I </a:t>
            </a:r>
            <a:r>
              <a:rPr lang="en-US" sz="3200" b="1" dirty="0" err="1"/>
              <a:t>vargled</a:t>
            </a:r>
            <a:r>
              <a:rPr lang="en-US" sz="3200" b="1" dirty="0"/>
              <a:t> two </a:t>
            </a:r>
            <a:r>
              <a:rPr lang="en-US" sz="3200" b="1" dirty="0" err="1"/>
              <a:t>frinks</a:t>
            </a:r>
            <a:r>
              <a:rPr lang="en-US" sz="3200" b="1" dirty="0"/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Vargled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 yesterday two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frinks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endParaRPr lang="en-US" sz="3200" dirty="0"/>
          </a:p>
          <a:p>
            <a:pPr lvl="1">
              <a:spcAft>
                <a:spcPts val="1800"/>
              </a:spcAft>
              <a:buSzPct val="100000"/>
            </a:pPr>
            <a:r>
              <a:rPr lang="en-US" sz="3200" dirty="0"/>
              <a:t>None of these sentences are “correct” English, since they contain non-words.</a:t>
            </a:r>
          </a:p>
          <a:p>
            <a:pPr lvl="1">
              <a:spcAft>
                <a:spcPts val="1800"/>
              </a:spcAft>
              <a:buSzPct val="100000"/>
            </a:pPr>
            <a:r>
              <a:rPr lang="en-US" sz="3200" dirty="0"/>
              <a:t>Still, we can identify that one has English sentence structure.</a:t>
            </a:r>
          </a:p>
        </p:txBody>
      </p:sp>
    </p:spTree>
    <p:extLst>
      <p:ext uri="{BB962C8B-B14F-4D97-AF65-F5344CB8AC3E}">
        <p14:creationId xmlns:p14="http://schemas.microsoft.com/office/powerpoint/2010/main" val="28002315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Phrases and sentences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255837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the structure of phrases and sentences is called </a:t>
            </a:r>
            <a:r>
              <a:rPr lang="en-US" sz="3200" b="1" dirty="0"/>
              <a:t>syntax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76252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16462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For each of these sentences, is Joy a doctor? 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Joy is pretending to be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realized that Joy was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didn’t realize that Joy was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think Joy is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Joy were a doctor, she’d be a good one.</a:t>
            </a:r>
          </a:p>
        </p:txBody>
      </p:sp>
    </p:spTree>
    <p:extLst>
      <p:ext uri="{BB962C8B-B14F-4D97-AF65-F5344CB8AC3E}">
        <p14:creationId xmlns:p14="http://schemas.microsoft.com/office/powerpoint/2010/main" val="8922268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EL1101E Tutors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132E4-2999-471A-AE26-C0C9ADCEC91A}"/>
              </a:ext>
            </a:extLst>
          </p:cNvPr>
          <p:cNvSpPr txBox="1"/>
          <p:nvPr/>
        </p:nvSpPr>
        <p:spPr>
          <a:xfrm>
            <a:off x="2531405" y="4028398"/>
            <a:ext cx="601410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Arial"/>
              </a:rPr>
              <a:t>  Hasini Makawita	                Hui Chi Kin (Ethan)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F20E8-E5B3-49E2-8939-257A9353BBB2}"/>
              </a:ext>
            </a:extLst>
          </p:cNvPr>
          <p:cNvSpPr txBox="1"/>
          <p:nvPr/>
        </p:nvSpPr>
        <p:spPr>
          <a:xfrm>
            <a:off x="2357005" y="6939168"/>
            <a:ext cx="6569507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>
                <a:latin typeface="Arial"/>
              </a:rPr>
              <a:t>Liu Ya 		     Zeng Hao                Zhang Qingyu (Nick)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65936-5E13-BB1C-3A79-F50C5AE3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39792" r="41728" b="32935"/>
          <a:stretch/>
        </p:blipFill>
        <p:spPr>
          <a:xfrm>
            <a:off x="2046513" y="4646539"/>
            <a:ext cx="1551102" cy="2200158"/>
          </a:xfrm>
          <a:prstGeom prst="rect">
            <a:avLst/>
          </a:prstGeom>
        </p:spPr>
      </p:pic>
      <p:pic>
        <p:nvPicPr>
          <p:cNvPr id="1026" name="Picture 2" descr="Hasini Makawita - Teaching Assistant - National University ...">
            <a:extLst>
              <a:ext uri="{FF2B5EF4-FFF2-40B4-BE49-F238E27FC236}">
                <a16:creationId xmlns:a16="http://schemas.microsoft.com/office/drawing/2014/main" id="{542DE242-C054-C12A-1DF6-E95993111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 r="8697"/>
          <a:stretch/>
        </p:blipFill>
        <p:spPr bwMode="auto">
          <a:xfrm>
            <a:off x="2719059" y="1811283"/>
            <a:ext cx="1752600" cy="22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AF1B41-D5F9-2564-D0DE-B02348BC3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80" t="34880" r="23853" b="36016"/>
          <a:stretch/>
        </p:blipFill>
        <p:spPr bwMode="auto">
          <a:xfrm>
            <a:off x="5649912" y="1811283"/>
            <a:ext cx="1551102" cy="22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5005E762-6F73-753A-E8FB-0A8E8E148F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5" t="32395" r="45708" b="38502"/>
          <a:stretch/>
        </p:blipFill>
        <p:spPr>
          <a:xfrm>
            <a:off x="4103913" y="4646539"/>
            <a:ext cx="2030300" cy="2200158"/>
          </a:xfrm>
          <a:prstGeom prst="rect">
            <a:avLst/>
          </a:prstGeom>
        </p:spPr>
      </p:pic>
      <p:pic>
        <p:nvPicPr>
          <p:cNvPr id="9" name="Picture 8" descr="A person standing on a beach&#10;&#10;Description automatically generated">
            <a:extLst>
              <a:ext uri="{FF2B5EF4-FFF2-40B4-BE49-F238E27FC236}">
                <a16:creationId xmlns:a16="http://schemas.microsoft.com/office/drawing/2014/main" id="{3938F5A9-DC46-BB94-21F8-C0EE6F4C29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7" t="43430" r="40522" b="13727"/>
          <a:stretch/>
        </p:blipFill>
        <p:spPr>
          <a:xfrm>
            <a:off x="6640512" y="4646538"/>
            <a:ext cx="1972782" cy="22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742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1646237"/>
            <a:ext cx="8870040" cy="3640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For each of these sentences, is Joy a doctor? 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Joy is pretending to be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b="1" dirty="0"/>
              <a:t>I realized that Joy was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b="1" dirty="0"/>
              <a:t>I didn’t realize that Joy was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think Joy is a doctor.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Joy were a doctor, she’d be a good one.</a:t>
            </a:r>
          </a:p>
        </p:txBody>
      </p:sp>
    </p:spTree>
    <p:extLst>
      <p:ext uri="{BB962C8B-B14F-4D97-AF65-F5344CB8AC3E}">
        <p14:creationId xmlns:p14="http://schemas.microsoft.com/office/powerpoint/2010/main" val="32758778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103437"/>
            <a:ext cx="8870040" cy="318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Some verbs, like “realize”, are </a:t>
            </a:r>
            <a:r>
              <a:rPr lang="en-US" sz="3200" dirty="0" err="1"/>
              <a:t>factives</a:t>
            </a:r>
            <a:r>
              <a:rPr lang="en-US" sz="3200" dirty="0"/>
              <a:t>, meaning they presuppose that something is true.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Competent speakers of a language understand that certain propositions must be true or false given the truth of an assertion.</a:t>
            </a:r>
          </a:p>
        </p:txBody>
      </p:sp>
    </p:spTree>
    <p:extLst>
      <p:ext uri="{BB962C8B-B14F-4D97-AF65-F5344CB8AC3E}">
        <p14:creationId xmlns:p14="http://schemas.microsoft.com/office/powerpoint/2010/main" val="38090535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255837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language and meaning is called </a:t>
            </a:r>
            <a:r>
              <a:rPr lang="en-US" sz="3200" b="1" dirty="0"/>
              <a:t>semantics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506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 in context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1722437"/>
            <a:ext cx="8870040" cy="356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Is it possible to “lie” when making the following statements? Why or why not?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Thanks so much.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your account!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dub thee Sir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Prancealot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Honour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 move for a mistrial.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81652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-182563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 in context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05292" y="1189037"/>
            <a:ext cx="8870040" cy="295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Is it possible to “lie” when making the following statements? Why or why not?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Thanks so much.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your account!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dub thee Sir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Prancealot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71550" lvl="1" indent="-514350">
              <a:spcAft>
                <a:spcPts val="1800"/>
              </a:spcAft>
              <a:buSzPct val="100000"/>
              <a:buFont typeface="+mj-lt"/>
              <a:buAutoNum type="alphaLcParenR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Honour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 move for a mistrial.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These are a special type of statement called a “performative utterance.”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They can perform certain actions, but only when produced in the right context.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31010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Meaning in context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73112" y="2255837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study of how context contributes to linguistic meaning is called </a:t>
            </a:r>
            <a:r>
              <a:rPr lang="en-US" sz="3200" b="1" dirty="0"/>
              <a:t>pragmatics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92091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Summary: Knowledge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4492" y="2264537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800"/>
              </a:spcAft>
              <a:buSzPct val="100000"/>
            </a:pPr>
            <a:r>
              <a:rPr lang="en-US" sz="3200" dirty="0"/>
              <a:t>		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5C7215A-A636-4332-84FA-F4218D198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82757"/>
              </p:ext>
            </p:extLst>
          </p:nvPr>
        </p:nvGraphicFramePr>
        <p:xfrm>
          <a:off x="706093" y="1646237"/>
          <a:ext cx="887004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219">
                  <a:extLst>
                    <a:ext uri="{9D8B030D-6E8A-4147-A177-3AD203B41FA5}">
                      <a16:colId xmlns:a16="http://schemas.microsoft.com/office/drawing/2014/main" val="1930595008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015410558"/>
                    </a:ext>
                  </a:extLst>
                </a:gridCol>
                <a:gridCol w="3621421">
                  <a:extLst>
                    <a:ext uri="{9D8B030D-6E8A-4147-A177-3AD203B41FA5}">
                      <a16:colId xmlns:a16="http://schemas.microsoft.com/office/drawing/2014/main" val="3291466626"/>
                    </a:ext>
                  </a:extLst>
                </a:gridCol>
              </a:tblGrid>
              <a:tr h="59634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Phonetics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speech sounds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[s] [l] [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aɪ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] [d] [z]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333873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Phonology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sound patterns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sl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aɪ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dz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073727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Morphology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word structure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slide-s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06007"/>
                  </a:ext>
                </a:extLst>
              </a:tr>
              <a:tr h="107342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Syntax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sentence structure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“These slides are amazing!”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189891"/>
                  </a:ext>
                </a:extLst>
              </a:tr>
              <a:tr h="155050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Semantics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meaning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These slides are a member of the set of all amazing things.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070831"/>
                  </a:ext>
                </a:extLst>
              </a:tr>
              <a:tr h="107342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1" i="1" dirty="0">
                          <a:solidFill>
                            <a:srgbClr val="002060"/>
                          </a:solidFill>
                          <a:latin typeface="+mn-lt"/>
                        </a:rPr>
                        <a:t>Pragmatics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meaning in context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+mn-lt"/>
                        </a:rPr>
                        <a:t>This is a compliment about the slides.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23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7247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29236" y="1798637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Although human languages vary in some respects, they all share several key features.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Let’s review some of the </a:t>
            </a:r>
            <a:r>
              <a:rPr lang="en-US" sz="3200" b="1" dirty="0"/>
              <a:t>design features </a:t>
            </a:r>
            <a:r>
              <a:rPr lang="en-US" sz="3200" dirty="0"/>
              <a:t>of communication systems proposed by linguist Charles Hockett (1960).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While some of these features are shared by animal communication systems, Hockett proposed that human language is unique in having all of them.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Read more here: </a:t>
            </a:r>
            <a:r>
              <a:rPr lang="en-US" sz="2000" dirty="0"/>
              <a:t>https://en.wikipedia.org/wiki/Hockett%27s_design_features 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ctr">
              <a:spcAft>
                <a:spcPts val="1800"/>
              </a:spcAft>
              <a:buSzPct val="100000"/>
            </a:pPr>
            <a:endParaRPr lang="en-US" sz="3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76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3AACE-8FDB-D0DE-C5A0-81C68D3A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>
            <a:extLst>
              <a:ext uri="{FF2B5EF4-FFF2-40B4-BE49-F238E27FC236}">
                <a16:creationId xmlns:a16="http://schemas.microsoft.com/office/drawing/2014/main" id="{C2BF6D59-5DB1-A0C2-4774-45B99D9E554C}"/>
              </a:ext>
            </a:extLst>
          </p:cNvPr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>
            <a:extLst>
              <a:ext uri="{FF2B5EF4-FFF2-40B4-BE49-F238E27FC236}">
                <a16:creationId xmlns:a16="http://schemas.microsoft.com/office/drawing/2014/main" id="{163B5F81-2A8E-9B60-EAFA-41F9F260CF6A}"/>
              </a:ext>
            </a:extLst>
          </p:cNvPr>
          <p:cNvSpPr txBox="1"/>
          <p:nvPr/>
        </p:nvSpPr>
        <p:spPr>
          <a:xfrm>
            <a:off x="718341" y="1498931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ctr">
              <a:spcAft>
                <a:spcPts val="1800"/>
              </a:spcAft>
              <a:buSzPct val="100000"/>
            </a:pPr>
            <a:r>
              <a:rPr lang="en-US" sz="3200" b="1" dirty="0">
                <a:solidFill>
                  <a:srgbClr val="002060"/>
                </a:solidFill>
              </a:rPr>
              <a:t>Feature 1: Arbitrariness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93ACF-E2B1-CA9C-2846-2F80C12E1FE1}"/>
              </a:ext>
            </a:extLst>
          </p:cNvPr>
          <p:cNvSpPr txBox="1"/>
          <p:nvPr/>
        </p:nvSpPr>
        <p:spPr>
          <a:xfrm>
            <a:off x="1492687" y="3914837"/>
            <a:ext cx="4692076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buSzPct val="45000"/>
            </a:pPr>
            <a:r>
              <a:rPr lang="en-US" sz="3200" dirty="0">
                <a:latin typeface="Arial"/>
              </a:rPr>
              <a:t>Is there any inherent connection between the word ‘dog’ and…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BB58B-DCEC-C8AD-8531-5EDDABE89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" t="4147" r="48598" b="33757"/>
          <a:stretch/>
        </p:blipFill>
        <p:spPr>
          <a:xfrm>
            <a:off x="6716712" y="3551237"/>
            <a:ext cx="2439766" cy="26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8EF7B-2B77-7898-A997-E3BCD7AD8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>
            <a:extLst>
              <a:ext uri="{FF2B5EF4-FFF2-40B4-BE49-F238E27FC236}">
                <a16:creationId xmlns:a16="http://schemas.microsoft.com/office/drawing/2014/main" id="{87C723A4-44BB-14C3-CE7D-4718F039EBF0}"/>
              </a:ext>
            </a:extLst>
          </p:cNvPr>
          <p:cNvSpPr txBox="1"/>
          <p:nvPr/>
        </p:nvSpPr>
        <p:spPr>
          <a:xfrm>
            <a:off x="504492" y="-106363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>
            <a:extLst>
              <a:ext uri="{FF2B5EF4-FFF2-40B4-BE49-F238E27FC236}">
                <a16:creationId xmlns:a16="http://schemas.microsoft.com/office/drawing/2014/main" id="{294810B5-010E-9C1B-075E-CE4A0EE81270}"/>
              </a:ext>
            </a:extLst>
          </p:cNvPr>
          <p:cNvSpPr txBox="1"/>
          <p:nvPr/>
        </p:nvSpPr>
        <p:spPr>
          <a:xfrm>
            <a:off x="605291" y="660391"/>
            <a:ext cx="8870040" cy="303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ctr">
              <a:spcAft>
                <a:spcPts val="1800"/>
              </a:spcAft>
              <a:buSzPct val="100000"/>
            </a:pPr>
            <a:r>
              <a:rPr lang="en-US" sz="3200" b="1" dirty="0">
                <a:solidFill>
                  <a:srgbClr val="002060"/>
                </a:solidFill>
              </a:rPr>
              <a:t>Feature 1: Arbitrariness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CE53AB-04DF-BF3B-182B-DFD838C50EB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490" y="2178510"/>
            <a:ext cx="8870040" cy="9917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Note: what about </a:t>
            </a:r>
            <a:r>
              <a:rPr lang="en-US" sz="3200" b="1" dirty="0"/>
              <a:t>onomatopoeia</a:t>
            </a:r>
            <a:r>
              <a:rPr lang="en-US" sz="3200" dirty="0"/>
              <a:t>?</a:t>
            </a:r>
            <a:endParaRPr lang="en-US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20656-D858-4440-71A0-ED6A3318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2" y="3017837"/>
            <a:ext cx="4768509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23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is this course about?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course is mysteriously titled, “The Nature of Language.”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 clearer (more boring) title would be, “Introduction to Linguistics.”</a:t>
            </a:r>
          </a:p>
        </p:txBody>
      </p:sp>
    </p:spTree>
    <p:extLst>
      <p:ext uri="{BB962C8B-B14F-4D97-AF65-F5344CB8AC3E}">
        <p14:creationId xmlns:p14="http://schemas.microsoft.com/office/powerpoint/2010/main" val="1196875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23167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29236" y="1519821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3200" b="1" dirty="0">
                <a:solidFill>
                  <a:srgbClr val="002060"/>
                </a:solidFill>
              </a:rPr>
              <a:t>Feature 2: Discreteness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All languages are made up of discrete units at various levels of structure: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Phones		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slaɪdz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Morphemes	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slide-s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Words		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slides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Phrases		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slides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Sentences	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slides are amazing.</a:t>
            </a:r>
          </a:p>
        </p:txBody>
      </p:sp>
    </p:spTree>
    <p:extLst>
      <p:ext uri="{BB962C8B-B14F-4D97-AF65-F5344CB8AC3E}">
        <p14:creationId xmlns:p14="http://schemas.microsoft.com/office/powerpoint/2010/main" val="38284302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D7CE-D502-8DF6-A1CB-D628357A4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>
            <a:extLst>
              <a:ext uri="{FF2B5EF4-FFF2-40B4-BE49-F238E27FC236}">
                <a16:creationId xmlns:a16="http://schemas.microsoft.com/office/drawing/2014/main" id="{66EAFE19-2F5E-102D-BD27-B26652BB6297}"/>
              </a:ext>
            </a:extLst>
          </p:cNvPr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>
            <a:extLst>
              <a:ext uri="{FF2B5EF4-FFF2-40B4-BE49-F238E27FC236}">
                <a16:creationId xmlns:a16="http://schemas.microsoft.com/office/drawing/2014/main" id="{51590969-A175-6B41-EA29-B8BCFB7645A8}"/>
              </a:ext>
            </a:extLst>
          </p:cNvPr>
          <p:cNvSpPr txBox="1"/>
          <p:nvPr/>
        </p:nvSpPr>
        <p:spPr>
          <a:xfrm>
            <a:off x="706092" y="19510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3200" b="1" dirty="0">
                <a:solidFill>
                  <a:srgbClr val="002060"/>
                </a:solidFill>
              </a:rPr>
              <a:t>Feature 3: Rule </a:t>
            </a:r>
            <a:r>
              <a:rPr lang="en-US" sz="3200" b="1" dirty="0" err="1">
                <a:solidFill>
                  <a:srgbClr val="002060"/>
                </a:solidFill>
              </a:rPr>
              <a:t>governedness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discrete units of language combine in </a:t>
            </a:r>
            <a:r>
              <a:rPr lang="en-US" sz="3200" b="1" dirty="0"/>
              <a:t>rule-governed</a:t>
            </a:r>
            <a:r>
              <a:rPr lang="en-US" sz="3200" dirty="0"/>
              <a:t> ways – all languages have grammatical patterns.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For example: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en-US" sz="2800" b="1" dirty="0"/>
              <a:t>I am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taller than him”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“</a:t>
            </a:r>
            <a:r>
              <a:rPr lang="en-US" sz="2800" b="1" dirty="0">
                <a:sym typeface="Wingdings" panose="05000000000000000000" pitchFamily="2" charset="2"/>
              </a:rPr>
              <a:t>I’m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taller than him”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“He is taller than </a:t>
            </a:r>
            <a:r>
              <a:rPr lang="en-US" sz="2800" b="1" dirty="0"/>
              <a:t>I am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”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C00000"/>
                </a:solidFill>
                <a:sym typeface="Wingdings" panose="05000000000000000000" pitchFamily="2" charset="2"/>
              </a:rPr>
              <a:t>*“He is taller than </a:t>
            </a:r>
            <a:r>
              <a:rPr lang="en-US" sz="2800" b="1" dirty="0">
                <a:sym typeface="Wingdings" panose="05000000000000000000" pitchFamily="2" charset="2"/>
              </a:rPr>
              <a:t>I’m</a:t>
            </a:r>
            <a:r>
              <a:rPr lang="en-US" sz="2800" dirty="0">
                <a:solidFill>
                  <a:srgbClr val="C00000"/>
                </a:solidFill>
                <a:sym typeface="Wingdings" panose="05000000000000000000" pitchFamily="2" charset="2"/>
              </a:rPr>
              <a:t>”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701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Some key features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3200" b="1" dirty="0">
                <a:solidFill>
                  <a:srgbClr val="002060"/>
                </a:solidFill>
              </a:rPr>
              <a:t>Feature 4: Productivity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 can use the finite grammar of a language to compose an infinite number of utterances.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spcAft>
                <a:spcPts val="1800"/>
              </a:spcAft>
              <a:buSzPct val="100000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“Dr. Starr then astonished the class by producing a sentence that had never before existed in the history of the universe.”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90299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Summary: Some key features of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66072" y="24844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Arbitrariness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Discreteness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Rule </a:t>
            </a:r>
            <a:r>
              <a:rPr lang="en-US" sz="3200" dirty="0" err="1"/>
              <a:t>governedness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Productivity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51229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A brief history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We’ve already learned that, in modern linguistics, we primarily study how language works as a system and how it functions in society.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But when and where did scholars start studying these topics?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829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Two major approaches to studying language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3320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 can take a snapshot of a language, frozen in time, and study its structure at various levels. (</a:t>
            </a:r>
            <a:r>
              <a:rPr lang="en-US" sz="3200" b="1" dirty="0"/>
              <a:t>synchronic</a:t>
            </a:r>
            <a:r>
              <a:rPr lang="en-US" sz="3200" dirty="0"/>
              <a:t>)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Or, we can study how features of a language change over time. (</a:t>
            </a:r>
            <a:r>
              <a:rPr lang="en-US" sz="3200" b="1" dirty="0"/>
              <a:t>diachronic</a:t>
            </a:r>
            <a:r>
              <a:rPr lang="en-US" sz="3200" dirty="0"/>
              <a:t>)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86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lang="en-US" sz="4400" dirty="0"/>
          </a:p>
        </p:txBody>
      </p:sp>
      <p:sp>
        <p:nvSpPr>
          <p:cNvPr id="216" name="TextShape 2"/>
          <p:cNvSpPr txBox="1"/>
          <p:nvPr/>
        </p:nvSpPr>
        <p:spPr>
          <a:xfrm>
            <a:off x="583784" y="1798637"/>
            <a:ext cx="623922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earliest work that we know of on synchronic linguistics was in ancient India.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Scholars such as </a:t>
            </a:r>
            <a:r>
              <a:rPr lang="en-US" sz="3200" dirty="0" err="1"/>
              <a:t>Pāṇini</a:t>
            </a:r>
            <a:r>
              <a:rPr lang="en-US" sz="3200" dirty="0"/>
              <a:t> were studying the structure of language from approx. the 4th century BCE.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spcAft>
                <a:spcPts val="1800"/>
              </a:spcAft>
              <a:buSzPct val="100000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0BF95-F7AE-4F87-906F-85352741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912" y="1954448"/>
            <a:ext cx="2667000" cy="230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B17A05-CAF4-4775-A7AF-F9E189E2B1A5}"/>
              </a:ext>
            </a:extLst>
          </p:cNvPr>
          <p:cNvSpPr txBox="1"/>
          <p:nvPr/>
        </p:nvSpPr>
        <p:spPr>
          <a:xfrm>
            <a:off x="504492" y="5608637"/>
            <a:ext cx="8686800" cy="16773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Particularly interested in studying the structure of Sanskrit.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 err="1"/>
              <a:t>Pāṇini</a:t>
            </a:r>
            <a:r>
              <a:rPr lang="en-US" sz="3200" dirty="0"/>
              <a:t> is known as “the father of linguistics.”</a:t>
            </a:r>
          </a:p>
        </p:txBody>
      </p:sp>
    </p:spTree>
    <p:extLst>
      <p:ext uri="{BB962C8B-B14F-4D97-AF65-F5344CB8AC3E}">
        <p14:creationId xmlns:p14="http://schemas.microsoft.com/office/powerpoint/2010/main" val="2226197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earliest research in Western linguistics (from the 18th cent.) was primarily diachronic, and focused on how different languages were historically related to each other. 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type of work is now called </a:t>
            </a:r>
            <a:r>
              <a:rPr lang="en-US" sz="3200" b="1" dirty="0"/>
              <a:t>historical linguistics</a:t>
            </a:r>
            <a:r>
              <a:rPr lang="en-US" sz="3200" dirty="0"/>
              <a:t>.</a:t>
            </a:r>
          </a:p>
          <a:p>
            <a:pPr>
              <a:spcAft>
                <a:spcPts val="1800"/>
              </a:spcAft>
              <a:buSzPct val="100000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27654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479509" y="2027236"/>
            <a:ext cx="5124656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Prominent scholars in historical linguistics included the Grimm brothers </a:t>
            </a:r>
            <a:r>
              <a:rPr lang="en-US" sz="2400" dirty="0"/>
              <a:t>(1785-1863)</a:t>
            </a:r>
            <a:r>
              <a:rPr lang="en-US" sz="3200" dirty="0"/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Collected regional German folktales to gather data on the history of European languages.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The fairytales they compiled (e.g., Cinderella) became hugely influential.</a:t>
            </a:r>
          </a:p>
          <a:p>
            <a:pPr>
              <a:spcAft>
                <a:spcPts val="1800"/>
              </a:spcAft>
              <a:buSzPct val="100000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F7061-6A33-4C7C-8BE5-04D8EC5BE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48" y="2027236"/>
            <a:ext cx="3914453" cy="519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795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96492" y="1993063"/>
            <a:ext cx="616302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 their investigations of the historical connections between languages, scholars realized that there was a connection between European and Northern Indian languages.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The ‘Indo-European’ language family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prompted an interest in the older work of Sanskrit scholars.</a:t>
            </a:r>
          </a:p>
          <a:p>
            <a:pPr>
              <a:spcAft>
                <a:spcPts val="1800"/>
              </a:spcAft>
              <a:buSzPct val="100000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4B85C4-F574-4198-AF01-DFFED2C65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1" y="2021138"/>
            <a:ext cx="3595365" cy="3595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43605-74EC-445E-9A35-A4E6B67ACFD8}"/>
              </a:ext>
            </a:extLst>
          </p:cNvPr>
          <p:cNvSpPr txBox="1"/>
          <p:nvPr/>
        </p:nvSpPr>
        <p:spPr>
          <a:xfrm>
            <a:off x="6565278" y="5670701"/>
            <a:ext cx="344103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2000" i="1" dirty="0"/>
              <a:t>Map of Indo-European languages</a:t>
            </a:r>
          </a:p>
        </p:txBody>
      </p:sp>
    </p:spTree>
    <p:extLst>
      <p:ext uri="{BB962C8B-B14F-4D97-AF65-F5344CB8AC3E}">
        <p14:creationId xmlns:p14="http://schemas.microsoft.com/office/powerpoint/2010/main" val="28922798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is linguistics?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One definition of linguistics: “the scientific study of language as a system.”</a:t>
            </a:r>
          </a:p>
        </p:txBody>
      </p:sp>
    </p:spTree>
    <p:extLst>
      <p:ext uri="{BB962C8B-B14F-4D97-AF65-F5344CB8AC3E}">
        <p14:creationId xmlns:p14="http://schemas.microsoft.com/office/powerpoint/2010/main" val="2603713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4492" y="1788293"/>
            <a:ext cx="506922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 the 19</a:t>
            </a:r>
            <a:r>
              <a:rPr lang="en-US" sz="3200" baseline="30000" dirty="0"/>
              <a:t>th</a:t>
            </a:r>
            <a:r>
              <a:rPr lang="en-US" sz="3200" dirty="0"/>
              <a:t> c., work by </a:t>
            </a:r>
            <a:r>
              <a:rPr lang="en-US" sz="3200" dirty="0" err="1"/>
              <a:t>Pāṇini</a:t>
            </a:r>
            <a:r>
              <a:rPr lang="en-US" sz="3200" dirty="0"/>
              <a:t> and other Sanskrit scholars was translated and published in Europe, inspiring a turn to studying synchronic linguistics.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Western linguists began to investigate language as a formal system.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29DA8-3C3A-4BB7-9B3E-160E9554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21" y="2009106"/>
            <a:ext cx="3540611" cy="428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B8F585-BAF7-44EA-B94C-751134004CC9}"/>
              </a:ext>
            </a:extLst>
          </p:cNvPr>
          <p:cNvSpPr txBox="1"/>
          <p:nvPr/>
        </p:nvSpPr>
        <p:spPr>
          <a:xfrm>
            <a:off x="5192712" y="6469733"/>
            <a:ext cx="5041230" cy="10156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2000" dirty="0"/>
              <a:t>Swiss linguist Ferdinand de Saussure (1857 – 1913): “the father of modern linguistics.”</a:t>
            </a:r>
          </a:p>
        </p:txBody>
      </p:sp>
    </p:spTree>
    <p:extLst>
      <p:ext uri="{BB962C8B-B14F-4D97-AF65-F5344CB8AC3E}">
        <p14:creationId xmlns:p14="http://schemas.microsoft.com/office/powerpoint/2010/main" val="14159146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4492" y="2027237"/>
            <a:ext cx="865062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approach to synchronic linguistics, sometimes called </a:t>
            </a:r>
            <a:r>
              <a:rPr lang="en-US" sz="3200" b="1" dirty="0"/>
              <a:t>formal linguistics</a:t>
            </a:r>
            <a:r>
              <a:rPr lang="en-US" sz="3200" dirty="0"/>
              <a:t>,</a:t>
            </a:r>
            <a:r>
              <a:rPr lang="en-US" sz="3200" b="1" dirty="0"/>
              <a:t> </a:t>
            </a:r>
            <a:r>
              <a:rPr lang="en-US" sz="3200" dirty="0"/>
              <a:t>came to dominate the field by the mid-20</a:t>
            </a:r>
            <a:r>
              <a:rPr lang="en-US" sz="3200" baseline="30000" dirty="0"/>
              <a:t>th</a:t>
            </a:r>
            <a:r>
              <a:rPr lang="en-US" sz="3200" dirty="0"/>
              <a:t> century.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Although scholars in anthropology, philosophy, and psychology continued to study language with other approaches.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81410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The origins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392112" y="1776495"/>
            <a:ext cx="5703803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Starting in the 1960s, a new wave of interest in </a:t>
            </a:r>
            <a:r>
              <a:rPr lang="en-US" sz="3200" b="1" dirty="0"/>
              <a:t>sociolinguistics</a:t>
            </a:r>
            <a:r>
              <a:rPr lang="en-US" sz="3200" dirty="0"/>
              <a:t>, the study of how language functions in society.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More linguists began investigating how linguistic structure varies within communities and changes over time.</a:t>
            </a:r>
            <a:endParaRPr lang="en-US" sz="36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C639B-5571-417E-B375-7283AA8E3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2" y="1798637"/>
            <a:ext cx="3366556" cy="47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A22C61-69DD-4B1B-BCC5-85C2C56FDD5D}"/>
              </a:ext>
            </a:extLst>
          </p:cNvPr>
          <p:cNvSpPr txBox="1"/>
          <p:nvPr/>
        </p:nvSpPr>
        <p:spPr>
          <a:xfrm>
            <a:off x="5192712" y="6708677"/>
            <a:ext cx="504123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buSzPct val="100000"/>
            </a:pPr>
            <a:r>
              <a:rPr lang="en-US" sz="2000" dirty="0"/>
              <a:t>American linguist William </a:t>
            </a:r>
            <a:r>
              <a:rPr lang="en-US" sz="2000" dirty="0" err="1"/>
              <a:t>Labov</a:t>
            </a:r>
            <a:r>
              <a:rPr lang="en-US" sz="2000" dirty="0"/>
              <a:t> (1927 – 2024): “the father of sociolinguistics.”</a:t>
            </a:r>
          </a:p>
        </p:txBody>
      </p:sp>
    </p:spTree>
    <p:extLst>
      <p:ext uri="{BB962C8B-B14F-4D97-AF65-F5344CB8AC3E}">
        <p14:creationId xmlns:p14="http://schemas.microsoft.com/office/powerpoint/2010/main" val="15459446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Linguistics today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4492" y="2027237"/>
            <a:ext cx="872682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Today, linguistics is a very diverse field.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Many scholars around the world study the formal structure of language.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Others study the social functions of language and how language changes over time.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Others study language and cognition, language and computing, and other topics.</a:t>
            </a:r>
            <a:endParaRPr lang="en-US" sz="2800" dirty="0"/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619213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-30163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Linguistics in Singapore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5550" y="1341437"/>
            <a:ext cx="9575075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Singapore is a fascinating place to study linguistics, due to its history of language contact, language planning policies, and multilingualism.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Singapore may be the country with the most linguists per capita in the world today!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E1C5-349D-4ECC-B22B-6216286189F6}"/>
              </a:ext>
            </a:extLst>
          </p:cNvPr>
          <p:cNvSpPr txBox="1"/>
          <p:nvPr/>
        </p:nvSpPr>
        <p:spPr>
          <a:xfrm>
            <a:off x="504492" y="7190343"/>
            <a:ext cx="925231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  <a:buSzPct val="100000"/>
            </a:pPr>
            <a:r>
              <a:rPr lang="en-US" dirty="0"/>
              <a:t>Some NUS linguists at the Sociolinguistics Symposium in Perth, Australia (2024)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AD23068-2056-3781-1E5D-A1E05D20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8" t="35736" r="9914" b="24744"/>
          <a:stretch/>
        </p:blipFill>
        <p:spPr>
          <a:xfrm>
            <a:off x="323823" y="4197911"/>
            <a:ext cx="9254795" cy="29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467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7583" y="1984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Summary: a brief history of linguistics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504492" y="2027237"/>
            <a:ext cx="8726820" cy="838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Synchronic and diachronic approaches to the study of language.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Modern study of synchronic linguistics has its roots in Sanskrit scholars of ancient India.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Early Western linguists interested in historical linguistics, later turned to synchronic linguistics.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Modern linguistics encompasses formal linguistics, sociolinguistics, other approaches.</a:t>
            </a:r>
            <a:endParaRPr lang="en-US" sz="2800" dirty="0"/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244755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Course logistics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Information about the course, assessments, etc. is all available in the pdf syllabus on Canvas.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Readings and other materials are also all available on Canvas.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Some key things for us in the coming weeks…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96359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Course format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This is a blended learning course.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Our lectures will be </a:t>
            </a:r>
            <a:r>
              <a:rPr lang="en-US" sz="3200" b="1" dirty="0"/>
              <a:t>online</a:t>
            </a:r>
            <a:r>
              <a:rPr lang="en-US" sz="3200" dirty="0"/>
              <a:t> and </a:t>
            </a:r>
            <a:r>
              <a:rPr lang="en-US" sz="3200" b="1" dirty="0"/>
              <a:t>asynchronous</a:t>
            </a:r>
            <a:r>
              <a:rPr lang="en-US" sz="3200" dirty="0"/>
              <a:t>, while our tutorials will be in-person.</a:t>
            </a:r>
          </a:p>
          <a:p>
            <a:pPr>
              <a:spcAft>
                <a:spcPts val="1800"/>
              </a:spcAft>
              <a:buSzPct val="100000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4475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Lectures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Video lectures and slides will be posted every Thursday on Canvas at 10 AM.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If you have any questions about the lecture, please let me know by email or in office hours!</a:t>
            </a:r>
          </a:p>
          <a:p>
            <a:pPr>
              <a:spcAft>
                <a:spcPts val="1800"/>
              </a:spcAft>
              <a:buSzPct val="100000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45903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Tutorials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Tutorials will begin on </a:t>
            </a:r>
            <a:r>
              <a:rPr lang="en-US" sz="3200" b="1" dirty="0"/>
              <a:t>Week 4</a:t>
            </a:r>
            <a:r>
              <a:rPr lang="en-US" sz="3200" dirty="0"/>
              <a:t>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Week 3 tutorials are canceled due to CNY.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 tutorial, we will practice sample problems to apply the concepts learned in class, review the previous homework assignment, and answer student questions.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Students will be organized into small groups within your tutorial section. Groups will work together on the weekly assignments.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42357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is linguistics?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One definition of linguistics: “the scientific study of language as a system.”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Why “scientific”?</a:t>
            </a:r>
          </a:p>
        </p:txBody>
      </p:sp>
    </p:spTree>
    <p:extLst>
      <p:ext uri="{BB962C8B-B14F-4D97-AF65-F5344CB8AC3E}">
        <p14:creationId xmlns:p14="http://schemas.microsoft.com/office/powerpoint/2010/main" val="21463491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Zooms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There will be </a:t>
            </a:r>
            <a:r>
              <a:rPr lang="en-US" sz="3200" b="1" dirty="0"/>
              <a:t>no</a:t>
            </a:r>
            <a:r>
              <a:rPr lang="en-US" sz="3200" dirty="0"/>
              <a:t> compulsory Zoom meetings for this course.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However, I will hold optional office hour Zooms every Friday at 2 pm, where I will review practice problems and answer questions.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Please see Canvas &gt; Zoom for link.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96958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1222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Weekly assignments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17986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 will have 8 weekly assignments in total.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These assignments are intended to give you an opportunity to apply what we have learned in class each week to new data.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Please work on these assignments collaboratively within your small group.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Assignments will be released on Thursdays at 10 AM and will be due the following Thursday.</a:t>
            </a:r>
          </a:p>
          <a:p>
            <a:pPr>
              <a:spcAft>
                <a:spcPts val="1800"/>
              </a:spcAft>
              <a:buSzPct val="100000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65552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F940F-926D-6F1D-6692-604433CE7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>
            <a:extLst>
              <a:ext uri="{FF2B5EF4-FFF2-40B4-BE49-F238E27FC236}">
                <a16:creationId xmlns:a16="http://schemas.microsoft.com/office/drawing/2014/main" id="{73531EEC-6677-2D60-3C66-413FD499A1CE}"/>
              </a:ext>
            </a:extLst>
          </p:cNvPr>
          <p:cNvSpPr txBox="1"/>
          <p:nvPr/>
        </p:nvSpPr>
        <p:spPr>
          <a:xfrm>
            <a:off x="504492" y="1222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Weekly assignments</a:t>
            </a:r>
            <a:endParaRPr dirty="0"/>
          </a:p>
        </p:txBody>
      </p:sp>
      <p:sp>
        <p:nvSpPr>
          <p:cNvPr id="216" name="TextShape 2">
            <a:extLst>
              <a:ext uri="{FF2B5EF4-FFF2-40B4-BE49-F238E27FC236}">
                <a16:creationId xmlns:a16="http://schemas.microsoft.com/office/drawing/2014/main" id="{B23072E7-3654-C525-EC8C-D390D07EB3C5}"/>
              </a:ext>
            </a:extLst>
          </p:cNvPr>
          <p:cNvSpPr txBox="1"/>
          <p:nvPr/>
        </p:nvSpPr>
        <p:spPr>
          <a:xfrm>
            <a:off x="706092" y="17986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 first assignment will have its due date extended by one week due to the CNY holiday.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Therefore, both Assignments 1 and 2 will be due on the Thursday of Week 5 (13 Feb).</a:t>
            </a: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9498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Other assessments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 addition to the weekly assignments, you will complete: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 brief individual essay (Due Week 10)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 midterm test (Week 8)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 final test (Week 13)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More information on these assessments is available on the syllabus.</a:t>
            </a:r>
          </a:p>
          <a:p>
            <a:pPr>
              <a:spcAft>
                <a:spcPts val="1800"/>
              </a:spcAft>
              <a:buSzPct val="100000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6049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5D6D0-5FA7-0A21-85AC-F3F766455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>
            <a:extLst>
              <a:ext uri="{FF2B5EF4-FFF2-40B4-BE49-F238E27FC236}">
                <a16:creationId xmlns:a16="http://schemas.microsoft.com/office/drawing/2014/main" id="{BA3EF703-CA84-6695-88A5-EDE9B2988E5B}"/>
              </a:ext>
            </a:extLst>
          </p:cNvPr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Test timeslots</a:t>
            </a:r>
            <a:endParaRPr dirty="0"/>
          </a:p>
        </p:txBody>
      </p:sp>
      <p:sp>
        <p:nvSpPr>
          <p:cNvPr id="216" name="TextShape 2">
            <a:extLst>
              <a:ext uri="{FF2B5EF4-FFF2-40B4-BE49-F238E27FC236}">
                <a16:creationId xmlns:a16="http://schemas.microsoft.com/office/drawing/2014/main" id="{AA0C014D-ACA5-D085-EFDA-8064FD58FAC9}"/>
              </a:ext>
            </a:extLst>
          </p:cNvPr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We will arrange several timeslots on Weeks 8 and 13 for students to take the midterm and final tests.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800" dirty="0"/>
              <a:t>A survey will be sent to you soon!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If you cannot make any of the pre-arranged timeslots, we will arrange a make-up time with you.</a:t>
            </a:r>
          </a:p>
          <a:p>
            <a:pPr>
              <a:spcAft>
                <a:spcPts val="1800"/>
              </a:spcAft>
              <a:buSzPct val="100000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10931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3508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Communication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706092" y="20272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If you have any questions, I am happy to answer email at any time of day!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Please do check your school email and Canvas regularly for key announcements and updates.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65118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1984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Is this a hard course?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05292" y="2027237"/>
            <a:ext cx="8870040" cy="68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Because this is a broad survey course, we will cover a wide range of topics, research methods, and concepts, many of which will be new to you.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It’s very likely that you will find some of these areas more intuitive than others.</a:t>
            </a:r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1775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492" y="19843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Additional resources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05292" y="1722437"/>
            <a:ext cx="8870040" cy="990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In addition to contacting me, the tutors, and checking the readings, here are some other resources you may find useful:</a:t>
            </a: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Crash Course Linguistics</a:t>
            </a:r>
            <a:r>
              <a:rPr lang="en-US" sz="2400" dirty="0"/>
              <a:t>: YouTube series made by linguists.</a:t>
            </a:r>
          </a:p>
          <a:p>
            <a:pPr marL="1828800" lvl="3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(Episode 1) https://www.youtube.com/watch?v=3yLXNzDUH58</a:t>
            </a: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Seeing Speech</a:t>
            </a:r>
            <a:r>
              <a:rPr lang="en-US" sz="2400" dirty="0"/>
              <a:t>: UK site with resources for phonetics.</a:t>
            </a:r>
          </a:p>
          <a:p>
            <a:pPr marL="1828800" lvl="3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https://www.seeingspeech.ac.uk/ </a:t>
            </a: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All Things Linguistic: </a:t>
            </a:r>
            <a:r>
              <a:rPr lang="en-US" sz="2400" dirty="0"/>
              <a:t>blog with links to resources for linguistics:</a:t>
            </a:r>
          </a:p>
          <a:p>
            <a:pPr marL="1828800" lvl="3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https://allthingslinguistic.com/post/164874346205/how-to-teach-yourself-linguistics-online-for-free</a:t>
            </a: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  <a:p>
            <a:pPr marL="1371600" lvl="2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31932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>
                <a:latin typeface="Arial"/>
              </a:rPr>
              <a:t>Next week</a:t>
            </a:r>
            <a:endParaRPr/>
          </a:p>
        </p:txBody>
      </p:sp>
      <p:sp>
        <p:nvSpPr>
          <p:cNvPr id="216" name="TextShape 2"/>
          <p:cNvSpPr txBox="1"/>
          <p:nvPr/>
        </p:nvSpPr>
        <p:spPr>
          <a:xfrm>
            <a:off x="728744" y="1816037"/>
            <a:ext cx="8870040" cy="3927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buSzPct val="45000"/>
            </a:pPr>
            <a:r>
              <a:rPr lang="en-US" sz="3200" dirty="0"/>
              <a:t>Phonetics, Part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25C3E-D5BB-45BE-AF8F-7FB258B1E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12" y="2636837"/>
            <a:ext cx="4477290" cy="446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is linguistics?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One definition of linguistics: “the scientific study of language as a system.”</a:t>
            </a:r>
          </a:p>
          <a:p>
            <a:pPr marL="914400" lvl="1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Why “as a system”?</a:t>
            </a:r>
          </a:p>
        </p:txBody>
      </p:sp>
    </p:spTree>
    <p:extLst>
      <p:ext uri="{BB962C8B-B14F-4D97-AF65-F5344CB8AC3E}">
        <p14:creationId xmlns:p14="http://schemas.microsoft.com/office/powerpoint/2010/main" val="2154627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What is linguistics?</a:t>
            </a:r>
            <a:endParaRPr dirty="0"/>
          </a:p>
        </p:txBody>
      </p:sp>
      <p:sp>
        <p:nvSpPr>
          <p:cNvPr id="216" name="TextShape 2"/>
          <p:cNvSpPr txBox="1"/>
          <p:nvPr/>
        </p:nvSpPr>
        <p:spPr>
          <a:xfrm>
            <a:off x="696659" y="2408237"/>
            <a:ext cx="8870040" cy="3775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7200" indent="-457200"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3200" dirty="0"/>
              <a:t>Another definition of linguistics: “the scientific study of language as a system </a:t>
            </a:r>
            <a:r>
              <a:rPr lang="en-US" sz="3200" b="1" dirty="0"/>
              <a:t>and as a social phenomenon</a:t>
            </a:r>
            <a:r>
              <a:rPr lang="en-US" sz="32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584408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0" tIns="0" rIns="0" bIns="0"/>
      <a:lstStyle>
        <a:defPPr marL="457200" indent="-457200">
          <a:spcBef>
            <a:spcPts val="1200"/>
          </a:spcBef>
          <a:buSzPct val="45000"/>
          <a:buFont typeface="Arial" panose="020B0604020202020204" pitchFamily="34" charset="0"/>
          <a:buChar char="•"/>
          <a:defRPr sz="3200" dirty="0">
            <a:latin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422352</TotalTime>
  <Words>2938</Words>
  <Application>Microsoft Office PowerPoint</Application>
  <PresentationFormat>Custom</PresentationFormat>
  <Paragraphs>352</Paragraphs>
  <Slides>78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StarSymbol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Starr</dc:creator>
  <cp:lastModifiedBy>Rebecca Starr</cp:lastModifiedBy>
  <cp:revision>971</cp:revision>
  <dcterms:created xsi:type="dcterms:W3CDTF">2014-07-11T21:14:28Z</dcterms:created>
  <dcterms:modified xsi:type="dcterms:W3CDTF">2025-01-06T05:44:43Z</dcterms:modified>
  <dc:language>en-US</dc:language>
</cp:coreProperties>
</file>